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003" r:id="rId1"/>
  </p:sldMasterIdLst>
  <p:notesMasterIdLst>
    <p:notesMasterId r:id="rId100"/>
  </p:notesMasterIdLst>
  <p:sldIdLst>
    <p:sldId id="463" r:id="rId2"/>
    <p:sldId id="737" r:id="rId3"/>
    <p:sldId id="747" r:id="rId4"/>
    <p:sldId id="942" r:id="rId5"/>
    <p:sldId id="896" r:id="rId6"/>
    <p:sldId id="943" r:id="rId7"/>
    <p:sldId id="944" r:id="rId8"/>
    <p:sldId id="945" r:id="rId9"/>
    <p:sldId id="946" r:id="rId10"/>
    <p:sldId id="959" r:id="rId11"/>
    <p:sldId id="947" r:id="rId12"/>
    <p:sldId id="949" r:id="rId13"/>
    <p:sldId id="952" r:id="rId14"/>
    <p:sldId id="953" r:id="rId15"/>
    <p:sldId id="954" r:id="rId16"/>
    <p:sldId id="955" r:id="rId17"/>
    <p:sldId id="956" r:id="rId18"/>
    <p:sldId id="957" r:id="rId19"/>
    <p:sldId id="951" r:id="rId20"/>
    <p:sldId id="748" r:id="rId21"/>
    <p:sldId id="749" r:id="rId22"/>
    <p:sldId id="907" r:id="rId23"/>
    <p:sldId id="908" r:id="rId24"/>
    <p:sldId id="909" r:id="rId25"/>
    <p:sldId id="895" r:id="rId26"/>
    <p:sldId id="898" r:id="rId27"/>
    <p:sldId id="897" r:id="rId28"/>
    <p:sldId id="750" r:id="rId29"/>
    <p:sldId id="760" r:id="rId30"/>
    <p:sldId id="761" r:id="rId31"/>
    <p:sldId id="762" r:id="rId32"/>
    <p:sldId id="855" r:id="rId33"/>
    <p:sldId id="856" r:id="rId34"/>
    <p:sldId id="857" r:id="rId35"/>
    <p:sldId id="858" r:id="rId36"/>
    <p:sldId id="859" r:id="rId37"/>
    <p:sldId id="860" r:id="rId38"/>
    <p:sldId id="861" r:id="rId39"/>
    <p:sldId id="862" r:id="rId40"/>
    <p:sldId id="863" r:id="rId41"/>
    <p:sldId id="864" r:id="rId42"/>
    <p:sldId id="920" r:id="rId43"/>
    <p:sldId id="919" r:id="rId44"/>
    <p:sldId id="922" r:id="rId45"/>
    <p:sldId id="923" r:id="rId46"/>
    <p:sldId id="921" r:id="rId47"/>
    <p:sldId id="958" r:id="rId48"/>
    <p:sldId id="930" r:id="rId49"/>
    <p:sldId id="939" r:id="rId50"/>
    <p:sldId id="940" r:id="rId51"/>
    <p:sldId id="929" r:id="rId52"/>
    <p:sldId id="931" r:id="rId53"/>
    <p:sldId id="932" r:id="rId54"/>
    <p:sldId id="933" r:id="rId55"/>
    <p:sldId id="934" r:id="rId56"/>
    <p:sldId id="935" r:id="rId57"/>
    <p:sldId id="936" r:id="rId58"/>
    <p:sldId id="937" r:id="rId59"/>
    <p:sldId id="938" r:id="rId60"/>
    <p:sldId id="899" r:id="rId61"/>
    <p:sldId id="900" r:id="rId62"/>
    <p:sldId id="901" r:id="rId63"/>
    <p:sldId id="902" r:id="rId64"/>
    <p:sldId id="906" r:id="rId65"/>
    <p:sldId id="903" r:id="rId66"/>
    <p:sldId id="904" r:id="rId67"/>
    <p:sldId id="865" r:id="rId68"/>
    <p:sldId id="763" r:id="rId69"/>
    <p:sldId id="764" r:id="rId70"/>
    <p:sldId id="765" r:id="rId71"/>
    <p:sldId id="766" r:id="rId72"/>
    <p:sldId id="767" r:id="rId73"/>
    <p:sldId id="768" r:id="rId74"/>
    <p:sldId id="769" r:id="rId75"/>
    <p:sldId id="770" r:id="rId76"/>
    <p:sldId id="771" r:id="rId77"/>
    <p:sldId id="772" r:id="rId78"/>
    <p:sldId id="773" r:id="rId79"/>
    <p:sldId id="774" r:id="rId80"/>
    <p:sldId id="775" r:id="rId81"/>
    <p:sldId id="776" r:id="rId82"/>
    <p:sldId id="910" r:id="rId83"/>
    <p:sldId id="911" r:id="rId84"/>
    <p:sldId id="912" r:id="rId85"/>
    <p:sldId id="913" r:id="rId86"/>
    <p:sldId id="914" r:id="rId87"/>
    <p:sldId id="915" r:id="rId88"/>
    <p:sldId id="916" r:id="rId89"/>
    <p:sldId id="917" r:id="rId90"/>
    <p:sldId id="918" r:id="rId91"/>
    <p:sldId id="960" r:id="rId92"/>
    <p:sldId id="961" r:id="rId93"/>
    <p:sldId id="962" r:id="rId94"/>
    <p:sldId id="963" r:id="rId95"/>
    <p:sldId id="964" r:id="rId96"/>
    <p:sldId id="965" r:id="rId97"/>
    <p:sldId id="966" r:id="rId98"/>
    <p:sldId id="736" r:id="rId9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657" autoAdjust="0"/>
  </p:normalViewPr>
  <p:slideViewPr>
    <p:cSldViewPr snapToGrid="0">
      <p:cViewPr>
        <p:scale>
          <a:sx n="100" d="100"/>
          <a:sy n="100" d="100"/>
        </p:scale>
        <p:origin x="240" y="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7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7FA8360-AEBC-46D3-B3A9-287AAB828AB1}" type="datetimeFigureOut">
              <a:rPr lang="ko-KR" altLang="en-US" smtClean="0"/>
              <a:pPr/>
              <a:t>2021-09-14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3B6DC9B-C5E3-4B24-932A-BF9B7CBDE3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AB3C8-F492-438E-81A3-466D2CCB613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10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3943-1196-429C-8401-73243C6B9F3A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8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6AB2-D463-44A7-8AE0-6DA5011A71F4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5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06E2-FF8C-403E-9A0C-0EDB96AD56D5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지나\01. 작업\2016. 04. 11_멀티캠퍼스 PPT_김희정\로고3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0" y="3478853"/>
            <a:ext cx="3466417" cy="30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50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31278"/>
            <a:ext cx="10972800" cy="41381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217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ECD7-166A-4ECB-9300-4D77C50C6071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6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DB0C-A4C9-44D8-9E05-F8CB30D0BD03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4487-C007-4A55-B1ED-2D4D7C910CBD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4345-D08C-4FD9-98CD-7D52CF29365C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6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9CD6-AEB6-4F50-9FA1-A7EDB363E98C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78E9-CCA8-4CA6-BF1F-7A1B0B7C8AB8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2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0750-1316-4894-B895-7BDB959FE7DE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ABD7-C578-45D7-8903-909318CD6114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0C0400-DAF8-49AB-BFF9-F72C6EFE34C3}" type="datetime1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4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6" r:id="rId12"/>
    <p:sldLayoutId id="2147484017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resource" TargetMode="External"/><Relationship Id="rId2" Type="http://schemas.openxmlformats.org/officeDocument/2006/relationships/hyperlink" Target="https://en.wikipedia.org/wiki/Information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Internet" TargetMode="External"/><Relationship Id="rId5" Type="http://schemas.openxmlformats.org/officeDocument/2006/relationships/hyperlink" Target="https://en.wikipedia.org/wiki/Hyperlink" TargetMode="External"/><Relationship Id="rId4" Type="http://schemas.openxmlformats.org/officeDocument/2006/relationships/hyperlink" Target="https://en.wikipedia.org/wiki/UR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ass-based_programming" TargetMode="External"/><Relationship Id="rId2" Type="http://schemas.openxmlformats.org/officeDocument/2006/relationships/hyperlink" Target="https://en.wikipedia.org/wiki/High-level_programming_languag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Dependency_(computer_science)" TargetMode="External"/><Relationship Id="rId5" Type="http://schemas.openxmlformats.org/officeDocument/2006/relationships/hyperlink" Target="https://en.wikipedia.org/wiki/Programming_language" TargetMode="External"/><Relationship Id="rId4" Type="http://schemas.openxmlformats.org/officeDocument/2006/relationships/hyperlink" Target="https://en.wikipedia.org/wiki/Object-oriented_programmi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echnology-invention-and-more/how-to-build-a-simple-neural-network-in-9-lines-of-python-code-cc8f23647ca1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4383235&amp;ref=y" TargetMode="External"/><Relationship Id="rId2" Type="http://schemas.openxmlformats.org/officeDocument/2006/relationships/hyperlink" Target="https://terms.naver.com/entry.nhn?docId=4369002&amp;ref=y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3951" y="1464459"/>
            <a:ext cx="9144000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머신러닝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기반 빅데이터 분석</a:t>
            </a:r>
            <a:b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&amp; 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시각화 과정</a:t>
            </a:r>
          </a:p>
        </p:txBody>
      </p:sp>
      <p:sp>
        <p:nvSpPr>
          <p:cNvPr id="7" name="부제목 3"/>
          <p:cNvSpPr>
            <a:spLocks noGrp="1"/>
          </p:cNvSpPr>
          <p:nvPr>
            <p:ph type="subTitle" idx="1"/>
          </p:nvPr>
        </p:nvSpPr>
        <p:spPr>
          <a:xfrm>
            <a:off x="1373951" y="3886909"/>
            <a:ext cx="9144000" cy="2167128"/>
          </a:xfrm>
        </p:spPr>
        <p:txBody>
          <a:bodyPr>
            <a:no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>
                <a:solidFill>
                  <a:srgbClr val="002060"/>
                </a:solidFill>
              </a:rPr>
              <a:t>2021. 9.13 ~ 9.24 (10</a:t>
            </a:r>
            <a:r>
              <a:rPr lang="ko-KR" altLang="en-US" sz="2800" b="1" dirty="0">
                <a:solidFill>
                  <a:srgbClr val="002060"/>
                </a:solidFill>
              </a:rPr>
              <a:t>일 과정</a:t>
            </a:r>
            <a:r>
              <a:rPr lang="en-US" altLang="ko-KR" sz="2800" b="1" dirty="0">
                <a:solidFill>
                  <a:srgbClr val="002060"/>
                </a:solidFill>
              </a:rPr>
              <a:t>)</a:t>
            </a:r>
          </a:p>
          <a:p>
            <a:endParaRPr lang="en-US" altLang="ko-KR" sz="2800" dirty="0"/>
          </a:p>
          <a:p>
            <a:r>
              <a:rPr lang="ko-KR" altLang="en-US" sz="2800" b="1" dirty="0">
                <a:latin typeface="+mn-ea"/>
              </a:rPr>
              <a:t>정 준 수 </a:t>
            </a:r>
            <a:r>
              <a:rPr lang="en-US" altLang="ko-KR" b="1" dirty="0" err="1">
                <a:latin typeface="+mn-ea"/>
              </a:rPr>
              <a:t>Ph.D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CE624E-2158-4737-A33C-9D5147BF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D27C1-BDD8-49A1-ABDF-8C25692C0E97}"/>
              </a:ext>
            </a:extLst>
          </p:cNvPr>
          <p:cNvSpPr txBox="1"/>
          <p:nvPr/>
        </p:nvSpPr>
        <p:spPr>
          <a:xfrm>
            <a:off x="3047260" y="324655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/>
              <a:t>https://url.kr/fdp2hy</a:t>
            </a:r>
          </a:p>
        </p:txBody>
      </p:sp>
    </p:spTree>
    <p:extLst>
      <p:ext uri="{BB962C8B-B14F-4D97-AF65-F5344CB8AC3E}">
        <p14:creationId xmlns:p14="http://schemas.microsoft.com/office/powerpoint/2010/main" val="103736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26628" y="2732689"/>
            <a:ext cx="671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Machine Data</a:t>
            </a:r>
            <a:endParaRPr lang="ko-KR" altLang="en-US" sz="72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873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la_autopil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189" y="198782"/>
            <a:ext cx="7991682" cy="59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64910" y="2816423"/>
            <a:ext cx="4990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Software</a:t>
            </a:r>
            <a:r>
              <a:rPr lang="ko-KR" altLang="en-US" sz="6600" b="1" dirty="0">
                <a:solidFill>
                  <a:srgbClr val="002060"/>
                </a:solidFill>
                <a:latin typeface="+mn-ea"/>
              </a:rPr>
              <a:t>란</a:t>
            </a:r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?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64910" y="5586481"/>
            <a:ext cx="4862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/>
              <a:t>https://en.wikipedia.org/wiki/John_Tukey</a:t>
            </a:r>
          </a:p>
        </p:txBody>
      </p:sp>
    </p:spTree>
    <p:extLst>
      <p:ext uri="{BB962C8B-B14F-4D97-AF65-F5344CB8AC3E}">
        <p14:creationId xmlns:p14="http://schemas.microsoft.com/office/powerpoint/2010/main" val="415215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34099" y="2401315"/>
            <a:ext cx="71402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World Wide Web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22451" y="4679762"/>
            <a:ext cx="8888199" cy="1247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information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Information system"/>
              </a:rPr>
              <a:t>system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web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b resource"/>
              </a:rPr>
              <a:t>resources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Uniform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Resource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URL"/>
              </a:rPr>
              <a:t>Locators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URLs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such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as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+mn-ea"/>
                <a:cs typeface="Arial" panose="020B0604020202020204" pitchFamily="34" charset="0"/>
              </a:rPr>
              <a:t>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n-ea"/>
                <a:cs typeface="Courier New" panose="02070309020205020404" pitchFamily="49" charset="0"/>
              </a:rPr>
              <a:t>https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://example.com/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),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which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may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be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interlinked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by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cs typeface="Arial" panose="020B0604020202020204" pitchFamily="34" charset="0"/>
                <a:hlinkClick r:id="rId5" tooltip="Hyperlink"/>
              </a:rPr>
              <a:t>hyperlinks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, and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are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accessible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the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ko-KR" altLang="ko-KR" sz="1600" b="0" i="0" u="sng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cs typeface="Arial" panose="020B0604020202020204" pitchFamily="34" charset="0"/>
                <a:hlinkClick r:id="rId6"/>
              </a:rPr>
              <a:t>Internet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.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09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9" y="0"/>
            <a:ext cx="1130775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8861" y="5987018"/>
            <a:ext cx="11550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https://1995blog.com/2020/08/07/memorable-moment-in-an-exceptional-year-the-netscape-ipo-of-1995/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5526" t="13550" r="16754" b="-402"/>
          <a:stretch/>
        </p:blipFill>
        <p:spPr>
          <a:xfrm>
            <a:off x="1925052" y="445993"/>
            <a:ext cx="7807637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2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527665"/>
            <a:ext cx="12835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Object-oriented programming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2991" y="5191309"/>
            <a:ext cx="8149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https://en.wikipedia.org/wiki/Object-oriented_programming</a:t>
            </a:r>
          </a:p>
        </p:txBody>
      </p:sp>
    </p:spTree>
    <p:extLst>
      <p:ext uri="{BB962C8B-B14F-4D97-AF65-F5344CB8AC3E}">
        <p14:creationId xmlns:p14="http://schemas.microsoft.com/office/powerpoint/2010/main" val="113174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2C653-7CC0-495C-A481-45BE3EAEE21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19200" y="3801525"/>
            <a:ext cx="98939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202122"/>
                </a:solidFill>
                <a:latin typeface="+mn-ea"/>
              </a:rPr>
              <a:t>Java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is a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2" tooltip="High-level programming language"/>
              </a:rPr>
              <a:t>high-level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,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3" tooltip="Class-based programming"/>
              </a:rPr>
              <a:t>class-based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,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4" tooltip="Object-oriented programming"/>
              </a:rPr>
              <a:t>object-oriented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5" tooltip="Programming language"/>
              </a:rPr>
              <a:t>programming language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that is designed to have as few implementation </a:t>
            </a:r>
            <a:r>
              <a:rPr lang="en-US" altLang="ko-KR" sz="2800" dirty="0">
                <a:solidFill>
                  <a:srgbClr val="0645AD"/>
                </a:solidFill>
                <a:latin typeface="+mn-ea"/>
                <a:hlinkClick r:id="rId6" tooltip="Dependency (computer science)"/>
              </a:rPr>
              <a:t>dependencies</a:t>
            </a:r>
            <a:r>
              <a:rPr lang="en-US" altLang="ko-KR" sz="2800" dirty="0">
                <a:solidFill>
                  <a:srgbClr val="202122"/>
                </a:solidFill>
                <a:latin typeface="+mn-ea"/>
              </a:rPr>
              <a:t> as possible.</a:t>
            </a:r>
          </a:p>
          <a:p>
            <a:endParaRPr lang="en-US" altLang="ko-KR" sz="2800" dirty="0">
              <a:solidFill>
                <a:srgbClr val="202122"/>
              </a:solidFill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https://en.wikipedia.org/wiki/Java_(programming_language)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6390" y="1861673"/>
            <a:ext cx="18983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+mn-ea"/>
              </a:rPr>
              <a:t>Java</a:t>
            </a:r>
            <a:endParaRPr lang="ko-KR" altLang="en-US" sz="66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8922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36657" y="2780671"/>
            <a:ext cx="456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+mn-ea"/>
              </a:rPr>
              <a:t>Why Python?</a:t>
            </a:r>
            <a:endParaRPr lang="ko-KR" altLang="en-US" sz="54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860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55432-1D38-4184-A592-67F2C2C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F5D6-E2BD-4133-A581-F7CDA2A5BBB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목표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830" y="1460599"/>
            <a:ext cx="11321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  <a:cs typeface="Arial" panose="020B0604020202020204" pitchFamily="34" charset="0"/>
              </a:rPr>
              <a:t>복잡한 데이터 구조 패턴을 기계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컴퓨터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로 하여금 스스로 학습하게 하는 인공지능 기계학습 기술을 활용하여 현업의 빅데이터를 지도학습이나 자율학습형태로 분석하고 성능을 평가하여 그 결과를 실제 업무에 적용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방법론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분석 사례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파이썬을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이용한 빅데이터 분석 환경 구성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회귀분석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시계열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예측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HMM, SVM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분류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인공신경망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앙상블모델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+mn-ea"/>
                <a:cs typeface="Arial" panose="020B0604020202020204" pitchFamily="34" charset="0"/>
              </a:rPr>
              <a:t>XGBoost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LGBM)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의사결정나무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SVM,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자율학습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데이터 군집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K-means Clustering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	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모델 평가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Confusion Matrix, AUC, RMSE, F-measure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도구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스토리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텔링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정보 시각화하기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보정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3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6589" y="488072"/>
            <a:ext cx="10426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CRISP-DM</a:t>
            </a:r>
            <a:r>
              <a:rPr lang="en-US" altLang="ko-K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(Cross Industry Standard Process for Data Mining)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589" y="1347608"/>
            <a:ext cx="103943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cs typeface="Arial" panose="020B0604020202020204" pitchFamily="34" charset="0"/>
              </a:rPr>
              <a:t>CRISP-DM(Cross Industry Standard Process for Data Mining)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은 데이터 </a:t>
            </a:r>
            <a:r>
              <a:rPr lang="ko-KR" altLang="en-US" dirty="0" err="1">
                <a:latin typeface="+mn-ea"/>
                <a:cs typeface="Arial" panose="020B0604020202020204" pitchFamily="34" charset="0"/>
              </a:rPr>
              <a:t>마이닝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전문가가 사용하는 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일반적인 접근 방식을 설명한 가장 널리 사용되는 공개 표준 분석 모델입니다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5" y="2742412"/>
            <a:ext cx="3673493" cy="36806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1563" t="18544" r="31771" b="3204"/>
          <a:stretch>
            <a:fillRect/>
          </a:stretch>
        </p:blipFill>
        <p:spPr bwMode="auto">
          <a:xfrm>
            <a:off x="4859383" y="2183039"/>
            <a:ext cx="5995851" cy="46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85744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0889" y="1667371"/>
            <a:ext cx="55830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데이터 준비 과정의 중요성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 err="1"/>
              <a:t>결측치의</a:t>
            </a:r>
            <a:r>
              <a:rPr lang="ko-KR" altLang="en-US" sz="2000" b="1" dirty="0"/>
              <a:t> 처리방법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특징 추출 </a:t>
            </a:r>
            <a:r>
              <a:rPr lang="en-US" altLang="ko-KR" sz="2000" b="1" dirty="0"/>
              <a:t>(Recursive Feature Elimination)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데이터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정규화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5. </a:t>
            </a:r>
            <a:r>
              <a:rPr lang="ko-KR" altLang="en-US" sz="2000" b="1" dirty="0"/>
              <a:t>원 </a:t>
            </a:r>
            <a:r>
              <a:rPr lang="ko-KR" altLang="en-US" sz="2000" b="1" dirty="0" err="1"/>
              <a:t>핫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인코딩으로</a:t>
            </a:r>
            <a:r>
              <a:rPr lang="ko-KR" altLang="en-US" sz="2000" b="1" dirty="0"/>
              <a:t> 범주 변환 </a:t>
            </a:r>
            <a:r>
              <a:rPr lang="en-US" altLang="ko-KR" sz="2000" b="1" dirty="0"/>
              <a:t>(One Hot Encoding)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6. </a:t>
            </a:r>
            <a:r>
              <a:rPr lang="ko-KR" altLang="en-US" sz="2000" b="1" dirty="0"/>
              <a:t>숫자 변수의 범주형 변수로 변환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7. PCA</a:t>
            </a:r>
            <a:r>
              <a:rPr lang="ko-KR" altLang="en-US" sz="2000" b="1" dirty="0"/>
              <a:t>를 통한 차원 축소</a:t>
            </a: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695381" y="690295"/>
            <a:ext cx="9254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머신러닝에서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일반적 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정리</a:t>
            </a:r>
          </a:p>
        </p:txBody>
      </p:sp>
    </p:spTree>
    <p:extLst>
      <p:ext uri="{BB962C8B-B14F-4D97-AF65-F5344CB8AC3E}">
        <p14:creationId xmlns:p14="http://schemas.microsoft.com/office/powerpoint/2010/main" val="676990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6224" y="887850"/>
            <a:ext cx="9666953" cy="5855720"/>
            <a:chOff x="1624824" y="616688"/>
            <a:chExt cx="9666953" cy="5855720"/>
          </a:xfrm>
        </p:grpSpPr>
        <p:pic>
          <p:nvPicPr>
            <p:cNvPr id="2" name="그림 1" descr="Overview of Data Variable Typ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824" y="1024785"/>
              <a:ext cx="9284181" cy="544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431079" y="616688"/>
              <a:ext cx="1860698" cy="2020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3876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변수 타입 분류</a:t>
            </a:r>
          </a:p>
        </p:txBody>
      </p:sp>
    </p:spTree>
    <p:extLst>
      <p:ext uri="{BB962C8B-B14F-4D97-AF65-F5344CB8AC3E}">
        <p14:creationId xmlns:p14="http://schemas.microsoft.com/office/powerpoint/2010/main" val="2702347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45309" y="1474171"/>
            <a:ext cx="8633636" cy="5247304"/>
            <a:chOff x="2082023" y="977307"/>
            <a:chExt cx="8199660" cy="5024909"/>
          </a:xfrm>
        </p:grpSpPr>
        <p:pic>
          <p:nvPicPr>
            <p:cNvPr id="3" name="그림 2" descr="Overview of Feature Selection Techniqu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023" y="977307"/>
              <a:ext cx="8199660" cy="502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112102" y="977307"/>
              <a:ext cx="1063256" cy="984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과정</a:t>
            </a:r>
          </a:p>
        </p:txBody>
      </p:sp>
    </p:spTree>
    <p:extLst>
      <p:ext uri="{BB962C8B-B14F-4D97-AF65-F5344CB8AC3E}">
        <p14:creationId xmlns:p14="http://schemas.microsoft.com/office/powerpoint/2010/main" val="415093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08029" y="1607216"/>
            <a:ext cx="10164781" cy="5114259"/>
            <a:chOff x="1031303" y="818707"/>
            <a:chExt cx="10164781" cy="5114259"/>
          </a:xfrm>
        </p:grpSpPr>
        <p:pic>
          <p:nvPicPr>
            <p:cNvPr id="2" name="그림 1" descr="How to Choose Feature Selection Methods For Machine Learn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03" y="915433"/>
              <a:ext cx="9743308" cy="501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601200" y="818707"/>
              <a:ext cx="1594884" cy="1669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방법</a:t>
            </a:r>
          </a:p>
        </p:txBody>
      </p:sp>
    </p:spTree>
    <p:extLst>
      <p:ext uri="{BB962C8B-B14F-4D97-AF65-F5344CB8AC3E}">
        <p14:creationId xmlns:p14="http://schemas.microsoft.com/office/powerpoint/2010/main" val="248055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026" name="Picture 2" descr="C:\Users\user\Desktop\picasso_bu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1432" y="985310"/>
            <a:ext cx="5806095" cy="548485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477AEF-44A6-420A-BA98-96C5428E556B}"/>
              </a:ext>
            </a:extLst>
          </p:cNvPr>
          <p:cNvSpPr/>
          <p:nvPr/>
        </p:nvSpPr>
        <p:spPr>
          <a:xfrm>
            <a:off x="71783" y="329684"/>
            <a:ext cx="12048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◈  추상화 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(Abstract)</a:t>
            </a:r>
          </a:p>
          <a:p>
            <a:pPr algn="ctr"/>
            <a:endParaRPr lang="en-US" altLang="ko-KR" sz="16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0027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 Deep Learning</a:t>
            </a:r>
          </a:p>
        </p:txBody>
      </p:sp>
      <p:pic>
        <p:nvPicPr>
          <p:cNvPr id="3" name="Picture 3" descr="C:\Users\user\Desktop\DL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6655" y="1052670"/>
            <a:ext cx="8372475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397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 </a:t>
            </a:r>
            <a:r>
              <a:rPr lang="ko-KR" altLang="en-US" dirty="0"/>
              <a:t>레이어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42" y="1268700"/>
            <a:ext cx="5040700" cy="45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 준비 과정의 중요성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데이터 준비 과정은 원시 데이터를 모델링에 적합한 형식으로 변환하는 작업이 중심 내용이며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데이터를 준비하는 것은 예측 모델 생성 프로젝트에서 가장 중요한 부분이며 가장  많은 시간이 소요된다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모든 데이터 준비 과정은 기계 학습 알고리즘에 맞추어져 진행 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실제 데이터와 매개 변수 등을 활용한다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실질적인 데이터 준비 과정에는 데이터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특징 추출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데이터 변환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차원 축소 등에 대한 지식이 필요하다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예측 모델링 프로젝트에는 데이터로부터 학습이 진행됩니다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데이터는 해결하려는 문제를 특징 짓는 도메인으로 부터 경험 할 수 있는 사례를 제공하지만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분류 또는 회귀와 같은 예측 모델링 프로젝트에서 원시 데이터는 일반적으로 직접 사용할 수 없습니다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이것이 사실인 네 가지 주요 이유가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7296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8500" y="12573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" y="864632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원시 데이터는 기계 학습 모델을 맞추고 평가하는 데 사용되기 전에 사전 처리 되어야 합니다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기계 학습 프로젝트의 데이터 준비 단계에서 사용하거나 탐색 할 수 있는 일반 또는 표준 작업이 있습니다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정리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오류 또는 오류를 식별하고 수정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선택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작업과 가장 관련된 입력 변수 식별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변환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변수의 척도 또는 분포 파악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엔지니어링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사용 가능한 데이터에서 새로운 변수 도출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차원 감소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간결한 예측 생성</a:t>
            </a:r>
          </a:p>
        </p:txBody>
      </p:sp>
    </p:spTree>
    <p:extLst>
      <p:ext uri="{BB962C8B-B14F-4D97-AF65-F5344CB8AC3E}">
        <p14:creationId xmlns:p14="http://schemas.microsoft.com/office/powerpoint/2010/main" val="276208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8011" y="1400676"/>
            <a:ext cx="11669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practitioner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theoretician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딥 러닝은 순수한 수학과는 다릅니다</a:t>
            </a:r>
            <a:r>
              <a:rPr lang="en-US" altLang="ko-KR" sz="2800" b="1" dirty="0">
                <a:solidFill>
                  <a:srgbClr val="002060"/>
                </a:solidFill>
              </a:rPr>
              <a:t>. </a:t>
            </a:r>
            <a:r>
              <a:rPr lang="ko-KR" altLang="en-US" sz="2800" b="1" dirty="0">
                <a:solidFill>
                  <a:srgbClr val="002060"/>
                </a:solidFill>
              </a:rPr>
              <a:t>매우 실험적인 분야이기 때문에 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이론가가 아닌 실무자가 되는 것이 중요합니다</a:t>
            </a:r>
            <a:r>
              <a:rPr lang="en-US" altLang="ko-KR" sz="2800" b="1" dirty="0">
                <a:solidFill>
                  <a:srgbClr val="002060"/>
                </a:solidFill>
              </a:rPr>
              <a:t>.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98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2.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결측치의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처리방법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실제 데이터에는 종종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데이터에는 기록되지 않은 관찰 및 데이터 손상과 같은 여러 가지 이유로 인해 누락 된 값이 있을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데이터 처리가 중요합니다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많은 기계 학습 알고리즘이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있는 데이터를 지원하지 않기 때문입니다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값을 데이터로 채우는 것을 데이터 </a:t>
            </a:r>
            <a:r>
              <a:rPr lang="ko-KR" altLang="en-US" dirty="0" err="1">
                <a:latin typeface="+mn-ea"/>
              </a:rPr>
              <a:t>대치라고</a:t>
            </a:r>
            <a:r>
              <a:rPr lang="ko-KR" altLang="en-US" dirty="0">
                <a:latin typeface="+mn-ea"/>
              </a:rPr>
              <a:t> 하며 데이터 대치에 대한 일반적인 접근 방식은 각 열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평균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대한 통계 값을 계산하고 해당 열의 모든 누락 된 값을 통계로 바꾸는 것입니다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87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53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ko-KR" altLang="en-US" dirty="0"/>
              <a:t> 처리 예제 </a:t>
            </a:r>
            <a:r>
              <a:rPr lang="en-US" altLang="ko-KR" dirty="0"/>
              <a:t>– </a:t>
            </a:r>
            <a:r>
              <a:rPr lang="ko-KR" altLang="en-US" dirty="0"/>
              <a:t>단순 평균값 입력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SimpleImputer</a:t>
            </a:r>
            <a:r>
              <a:rPr lang="en-US" altLang="ko-KR" dirty="0"/>
              <a:t>() </a:t>
            </a:r>
            <a:r>
              <a:rPr lang="ko-KR" altLang="en-US" dirty="0"/>
              <a:t>클래스를 사용하여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값으로 표시된 모든 누락 된 값을 열의 평균으로 변환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3916" y="3765069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https://gist.github.com/JSJeong-me/fdbba476a9cff9400ba32064a92f54e8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415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특징 추출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(Recursive Feature Elimination)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특징 선택은 예측 모델을 개발할 때 입력 변수의 수를 줄이는 프로세스입니다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모델링의 계산 비용을 줄이고 경우에 따라 모델의 성능을 향상시키기 위해 입력 변수의 수를 줄이는 것이 바람직합니다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간단히 </a:t>
            </a: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인기있는 기능 선택 알고리즘입니다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구성 및 사용이 쉽고 대상 변수를 예측하는 데 더 많거나 가장 관련성이 높은 학습 데이터 세트에서 이러한 기능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선택하는 데 효과적이기 때문에 널리 사용됩니다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8031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특징 추출 예제 </a:t>
            </a:r>
            <a:r>
              <a:rPr lang="en-US" altLang="ko-KR" dirty="0"/>
              <a:t>–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라이브러리는 기계 학습을 위한 </a:t>
            </a:r>
            <a:r>
              <a:rPr lang="en-US" altLang="ko-KR" dirty="0"/>
              <a:t>RFE </a:t>
            </a:r>
            <a:r>
              <a:rPr lang="ko-KR" altLang="en-US" dirty="0"/>
              <a:t>구현을 제공합니다</a:t>
            </a:r>
            <a:r>
              <a:rPr lang="en-US" altLang="ko-KR" dirty="0"/>
              <a:t>. RFE </a:t>
            </a:r>
            <a:r>
              <a:rPr lang="ko-KR" altLang="en-US" dirty="0"/>
              <a:t>변환을 사용하려면 먼저 추정치 인수를 통해 지정된 선택한 알고리즘과 인수를 선택하기 위해 </a:t>
            </a:r>
            <a:r>
              <a:rPr lang="en-US" altLang="ko-KR" dirty="0"/>
              <a:t>n </a:t>
            </a:r>
            <a:r>
              <a:rPr lang="ko-KR" altLang="en-US" dirty="0"/>
              <a:t>개의 기능을 통해 선택할 </a:t>
            </a:r>
            <a:r>
              <a:rPr lang="ko-KR" altLang="en-US" dirty="0" err="1"/>
              <a:t>기능수로</a:t>
            </a:r>
            <a:r>
              <a:rPr lang="ko-KR" altLang="en-US" dirty="0"/>
              <a:t> 클래스를 구성합니다</a:t>
            </a:r>
            <a:r>
              <a:rPr lang="en-US" altLang="ko-KR" dirty="0"/>
              <a:t>. </a:t>
            </a:r>
            <a:r>
              <a:rPr lang="ko-KR" altLang="en-US" dirty="0"/>
              <a:t>다음의 예는 </a:t>
            </a:r>
            <a:r>
              <a:rPr lang="en-US" altLang="ko-KR" dirty="0"/>
              <a:t>5 </a:t>
            </a:r>
            <a:r>
              <a:rPr lang="ko-KR" altLang="en-US" dirty="0"/>
              <a:t>개의 중복 입력 기능이 있는 합성 분류 데이터 세트를 정의합니다</a:t>
            </a:r>
            <a:r>
              <a:rPr lang="en-US" altLang="ko-KR" dirty="0"/>
              <a:t>. </a:t>
            </a:r>
            <a:r>
              <a:rPr lang="ko-KR" altLang="en-US" dirty="0"/>
              <a:t>그런 다음 </a:t>
            </a:r>
            <a:r>
              <a:rPr lang="en-US" altLang="ko-KR" dirty="0"/>
              <a:t>RFE</a:t>
            </a:r>
            <a:r>
              <a:rPr lang="ko-KR" altLang="en-US" dirty="0"/>
              <a:t>를 사용하여 의사 결정 트리 알고리즘을 사용하여 </a:t>
            </a:r>
            <a:r>
              <a:rPr lang="en-US" altLang="ko-KR" dirty="0"/>
              <a:t>5 </a:t>
            </a:r>
            <a:r>
              <a:rPr lang="ko-KR" altLang="en-US" dirty="0"/>
              <a:t>개의 기능을 선택합니다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https://gist.github.com/JSJeong-me/7d6a3f852eb0e9eb451e4c153af6cc6f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880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4.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정규화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기계 학습을 위해 숫자 데이터를 확장하는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숫자 입력 변수가 표준 범위로 조정될 때 더 잘 수행됩니다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여기에는 선형 회귀와 같은 입력의 가중 합계를 사용하는 알고리즘과 </a:t>
            </a:r>
            <a:r>
              <a:rPr lang="en-US" altLang="ko-KR" dirty="0">
                <a:latin typeface="+mn-ea"/>
              </a:rPr>
              <a:t>k- </a:t>
            </a:r>
            <a:r>
              <a:rPr lang="ko-KR" altLang="en-US" dirty="0">
                <a:latin typeface="+mn-ea"/>
              </a:rPr>
              <a:t>최근 접 이웃과 같은 거리 측정을 사용하는 알고리즘이 포함됩니다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모델링 전에 수치 데이터를 스케일링하는 가장 널리 사용되는 기술 중 하나는 </a:t>
            </a:r>
            <a:r>
              <a:rPr lang="ko-KR" altLang="en-US" dirty="0" err="1">
                <a:latin typeface="+mn-ea"/>
              </a:rPr>
              <a:t>정규화입니다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정규화는 각 입력 변수를 </a:t>
            </a:r>
            <a:r>
              <a:rPr lang="en-US" altLang="ko-KR" dirty="0">
                <a:latin typeface="+mn-ea"/>
              </a:rPr>
              <a:t>0-1 </a:t>
            </a:r>
            <a:r>
              <a:rPr lang="ko-KR" altLang="en-US" dirty="0">
                <a:latin typeface="+mn-ea"/>
              </a:rPr>
              <a:t>범위로 개별적으로 조정합니다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이는 가장 정밀도가 높은 부동 소수점 값의 범위입니다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각 변수에 대한 최소 및 최대 관찰 가능 값을 알고 있거나 정확하게 추정 할 수 있어야합니다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89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정규화 예제 </a:t>
            </a:r>
            <a:r>
              <a:rPr lang="en-US" altLang="ko-KR" dirty="0"/>
              <a:t>– </a:t>
            </a:r>
            <a:r>
              <a:rPr lang="en-US" altLang="ko-KR" dirty="0" err="1"/>
              <a:t>MinMaxScaler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객체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데이터 세트를 정규화 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예제는 합성 분류 데이터 세트를 정의한 다음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입력 변수를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https://gist.github.com/JSJeong-me/fa8e38c0d0960f520731de45f7e1b6eb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3036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5.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원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핫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인코딩으로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범주 변환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(One Hot Encoding)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범주 형 입력 변수를 숫자로 인코딩하는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 모델에서는 모든 입력 및 출력 변수가 숫자여야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데이터에 범주형 데이터가 포함된 경우 모델을 적합하고 평가하기 전 에 이를 숫자로 </a:t>
            </a:r>
            <a:r>
              <a:rPr lang="ko-KR" altLang="en-US" dirty="0" err="1">
                <a:latin typeface="+mn-ea"/>
              </a:rPr>
              <a:t>인코딩</a:t>
            </a:r>
            <a:r>
              <a:rPr lang="ko-KR" altLang="en-US" dirty="0">
                <a:latin typeface="+mn-ea"/>
              </a:rPr>
              <a:t> 해야합니다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변수를 숫자로 변환하는 가장 널리 사용되는 기술 중 하나는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데이터는 숫자 값이 아닌 레이블 값을 포함하는 변수입니다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범주 형 변수에 대한 각 레이블은 서수 </a:t>
            </a:r>
            <a:r>
              <a:rPr lang="ko-KR" altLang="en-US" dirty="0" err="1">
                <a:latin typeface="+mn-ea"/>
              </a:rPr>
              <a:t>인코딩이라고하는</a:t>
            </a:r>
            <a:r>
              <a:rPr lang="ko-KR" altLang="en-US" dirty="0">
                <a:latin typeface="+mn-ea"/>
              </a:rPr>
              <a:t> 고유 한 정수에 매핑 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그런 다음 서수 표현에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인코딩을</a:t>
            </a:r>
            <a:r>
              <a:rPr lang="ko-KR" altLang="en-US" dirty="0">
                <a:latin typeface="+mn-ea"/>
              </a:rPr>
              <a:t> 적용 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여기서 변수의 고유 한 정수 값 각각에 대해 하나의 새 이진 변수가 데이터 세트에 추가되고 원래 범주 형 변수가 데이터 세트에서 제거됩니다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856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en-US" altLang="ko-KR" dirty="0"/>
              <a:t>Encoding </a:t>
            </a:r>
            <a:r>
              <a:rPr lang="ko-KR" altLang="en-US" dirty="0"/>
              <a:t>예제 </a:t>
            </a:r>
            <a:r>
              <a:rPr lang="en-US" altLang="ko-KR" dirty="0"/>
              <a:t>– One Hot Encoding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변환은 </a:t>
            </a:r>
            <a:r>
              <a:rPr lang="en-US" altLang="ko-KR" dirty="0" err="1"/>
              <a:t>OneHotEncoder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유방암 데이터 세트에는 범주 형 입력 변수 만 포함됩니다</a:t>
            </a:r>
            <a:r>
              <a:rPr lang="en-US" altLang="ko-KR" dirty="0"/>
              <a:t>. </a:t>
            </a:r>
            <a:r>
              <a:rPr lang="ko-KR" altLang="en-US" dirty="0"/>
              <a:t>아래 예제는 데이터 세트를 로드하고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인코딩은</a:t>
            </a:r>
            <a:r>
              <a:rPr lang="ko-KR" altLang="en-US" dirty="0"/>
              <a:t> 각 범주 형 입력 변수를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https://gist.github.com/JSJeong-me/664af116682e32f0e1fb0141c280d879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392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6.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숫자 변수의 범주형 변수로 변환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숫자 변수를 범주형 변수로 변환하는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일부 기계 학습 알고리즘은 일부 의사 결정 트리 및 규칙 기반 알고리즘과 같은 범주 형 또는 순서 형 입력 변수를 선호하거나 요구할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이것은 데이터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다중 입력 데이터 분포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고도의 지수 분포 등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</a:t>
            </a:r>
            <a:r>
              <a:rPr lang="ko-KR" altLang="en-US" dirty="0" err="1">
                <a:latin typeface="+mn-ea"/>
              </a:rPr>
              <a:t>비표준</a:t>
            </a:r>
            <a:r>
              <a:rPr lang="ko-KR" altLang="en-US" dirty="0">
                <a:latin typeface="+mn-ea"/>
              </a:rPr>
              <a:t> 분포를 가진 숫자 입력 변수가 새로운 분포 또는 완전히 새로운 데이터 유형을 갖도록 변환 될 때 더 나은 성능을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한 가지 접근 방식은 숫자 변수의 변환을 사용하여 각 숫자 값에 레이블이 할당되고 레이블에 순서가 지정된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순서적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관계가 있는 이산 확률 분포를 갖는 것입니다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이산화 변환이라고 하며 숫자 입력 변수의 확률 분포를 이산 적으로 만들어 데이터 세트에 대한 일부 기계 학습 모델의 성능을 향상시킬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11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숫자 변수의 범주형 변수 변환 예제 </a:t>
            </a:r>
            <a:r>
              <a:rPr lang="en-US" altLang="ko-KR" dirty="0"/>
              <a:t>–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이산화 변환은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생성 할 이산 구간의 수 </a:t>
            </a:r>
            <a:r>
              <a:rPr lang="en-US" altLang="ko-KR" dirty="0"/>
              <a:t>(n </a:t>
            </a:r>
            <a:r>
              <a:rPr lang="ko-KR" altLang="en-US" dirty="0"/>
              <a:t>구간</a:t>
            </a:r>
            <a:r>
              <a:rPr lang="en-US" altLang="ko-KR" dirty="0"/>
              <a:t>), </a:t>
            </a:r>
            <a:r>
              <a:rPr lang="ko-KR" altLang="en-US" dirty="0"/>
              <a:t>변환 결과가 서수인지 아니면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인코딩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변수 값을 나누는 데 사용되는 분포 </a:t>
            </a:r>
            <a:r>
              <a:rPr lang="en-US" altLang="ko-KR" dirty="0"/>
              <a:t>(</a:t>
            </a:r>
            <a:r>
              <a:rPr lang="ko-KR" altLang="en-US" dirty="0"/>
              <a:t>전략</a:t>
            </a:r>
            <a:r>
              <a:rPr lang="en-US" altLang="ko-KR" dirty="0"/>
              <a:t>)</a:t>
            </a:r>
            <a:r>
              <a:rPr lang="ko-KR" altLang="en-US" dirty="0"/>
              <a:t>를 지정할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예제에서는 </a:t>
            </a:r>
            <a:r>
              <a:rPr lang="en-US" altLang="ko-KR" dirty="0"/>
              <a:t>10 </a:t>
            </a:r>
            <a:r>
              <a:rPr lang="ko-KR" altLang="en-US" dirty="0"/>
              <a:t>개의 숫자 입력 </a:t>
            </a:r>
            <a:r>
              <a:rPr lang="ko-KR" altLang="en-US" dirty="0" err="1"/>
              <a:t>변수가있는</a:t>
            </a:r>
            <a:r>
              <a:rPr lang="ko-KR" altLang="en-US" dirty="0"/>
              <a:t> 합성 입력 변수를 생성 한 다음 각각을 서수 </a:t>
            </a:r>
            <a:r>
              <a:rPr lang="ko-KR" altLang="en-US" dirty="0" err="1"/>
              <a:t>인코딩을</a:t>
            </a:r>
            <a:r>
              <a:rPr lang="ko-KR" altLang="en-US" dirty="0"/>
              <a:t> 사용하여 </a:t>
            </a:r>
            <a:r>
              <a:rPr lang="en-US" altLang="ko-KR" dirty="0"/>
              <a:t>10 </a:t>
            </a:r>
            <a:r>
              <a:rPr lang="ko-KR" altLang="en-US" dirty="0"/>
              <a:t>개의 개별 </a:t>
            </a:r>
            <a:r>
              <a:rPr lang="en-US" altLang="ko-KR" dirty="0"/>
              <a:t>Bin(</a:t>
            </a:r>
            <a:r>
              <a:rPr lang="ko-KR" altLang="en-US" dirty="0"/>
              <a:t>바구니</a:t>
            </a:r>
            <a:r>
              <a:rPr lang="en-US" altLang="ko-KR" dirty="0"/>
              <a:t>)</a:t>
            </a:r>
            <a:r>
              <a:rPr lang="ko-KR" altLang="en-US" dirty="0"/>
              <a:t>으로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https://gist.github.com/JSJeong-me/34721c717cfc4a4f9e5eaee4f33124c2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99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6316" y="1962290"/>
            <a:ext cx="108244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예제 프로그램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cs typeface="Arial" panose="020B0604020202020204" pitchFamily="34" charset="0"/>
              </a:rPr>
              <a:t>https://github.com/JSJeong-me/KOSA-Big-Data_Vision</a:t>
            </a:r>
            <a:endParaRPr lang="ko-KR" altLang="en-US" sz="2800" b="1" dirty="0">
              <a:solidFill>
                <a:srgbClr val="0070C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28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7. PCA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를 통한 차원 축소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차원 감소를 사용하여 데이터 세트의 입력 변수를 줄이는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세트에 대한 입력 변수 또는 기능의 수를 차원이라고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차원 감소는 </a:t>
            </a:r>
            <a:r>
              <a:rPr lang="en-US" altLang="ko-KR" dirty="0">
                <a:latin typeface="+mn-ea"/>
              </a:rPr>
              <a:t>Features </a:t>
            </a:r>
            <a:r>
              <a:rPr lang="ko-KR" altLang="en-US" dirty="0">
                <a:latin typeface="+mn-ea"/>
              </a:rPr>
              <a:t>수를 줄이는 기술을 의미합니다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세트의 입력 변수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더 많은 입력 기능은 종종 예측 모델링 작업을 모델링하기 더 어렵게 만들고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일반적으로 차원의 저주라고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고차원 통계에서는 차원 감소 기술이 데이터 시각화에 자주 사용되지만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이러한 기술은 예측 모델에 더 적합하도록 분류 또는 회귀 데이터 세트를 단순화하기 위해 적용된 기계 학습에서 사용할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학습에서 차원 감소를 위한 가장 인기있는 기술은 주성분 분석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줄여서 </a:t>
            </a:r>
            <a:r>
              <a:rPr lang="en-US" altLang="ko-KR" dirty="0">
                <a:latin typeface="+mn-ea"/>
              </a:rPr>
              <a:t>PCA) </a:t>
            </a:r>
            <a:r>
              <a:rPr lang="ko-KR" altLang="en-US" dirty="0">
                <a:latin typeface="+mn-ea"/>
              </a:rPr>
              <a:t>일 것입니다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925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(PCA</a:t>
            </a:r>
            <a:r>
              <a:rPr lang="ko-KR" altLang="en-US" dirty="0"/>
              <a:t>를 통한 차원 축소 예제 </a:t>
            </a:r>
            <a:r>
              <a:rPr lang="en-US" altLang="ko-KR" dirty="0"/>
              <a:t>– PCA)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라이브러리는 데이터 세트에 적합하고 향후 학습 데이터 세트 및 추가 데이터 세트를 변환하는 데 사용할 수 있는 </a:t>
            </a:r>
            <a:r>
              <a:rPr lang="en-US" altLang="ko-KR" dirty="0"/>
              <a:t>PCA </a:t>
            </a:r>
            <a:r>
              <a:rPr lang="ko-KR" altLang="en-US" dirty="0"/>
              <a:t>클래스를 제공합니다</a:t>
            </a:r>
            <a:r>
              <a:rPr lang="en-US" altLang="ko-KR" dirty="0"/>
              <a:t>. </a:t>
            </a:r>
            <a:r>
              <a:rPr lang="ko-KR" altLang="en-US" dirty="0"/>
              <a:t>아래 예제는 </a:t>
            </a:r>
            <a:r>
              <a:rPr lang="en-US" altLang="ko-KR" dirty="0"/>
              <a:t>10 </a:t>
            </a:r>
            <a:r>
              <a:rPr lang="ko-KR" altLang="en-US" dirty="0"/>
              <a:t>개의 입력 변수가 있는 합성 이진 분류 데이터 세트를 만든 다음 </a:t>
            </a:r>
            <a:r>
              <a:rPr lang="en-US" altLang="ko-KR" dirty="0"/>
              <a:t>PCA</a:t>
            </a:r>
            <a:r>
              <a:rPr lang="ko-KR" altLang="en-US" dirty="0"/>
              <a:t>를 사용하여 데이터 세트의 차원을 가장 중요한 세 가지 구성 요소로 줄입니다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https://gist.github.com/JSJeong-me/ec0826fc9da3f7e1bac19bcf95aef47f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524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7191" y="1142306"/>
            <a:ext cx="1077730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Machine Learning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에서 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“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이란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?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3200" b="1" dirty="0">
                <a:latin typeface="+mn-ea"/>
              </a:rPr>
              <a:t>이전에 본적 없는 새로운 데이터에 대한 정확한 출력 예측</a:t>
            </a:r>
          </a:p>
        </p:txBody>
      </p:sp>
    </p:spTree>
    <p:extLst>
      <p:ext uri="{BB962C8B-B14F-4D97-AF65-F5344CB8AC3E}">
        <p14:creationId xmlns:p14="http://schemas.microsoft.com/office/powerpoint/2010/main" val="138658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2791" y="1490649"/>
            <a:ext cx="399904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Predictive Analytics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r>
              <a:rPr lang="en-US" altLang="ko-KR" sz="2800" b="1" dirty="0">
                <a:latin typeface="+mn-ea"/>
              </a:rPr>
              <a:t>1  </a:t>
            </a: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2  </a:t>
            </a: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577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03" t="28855" r="24030" b="29398"/>
          <a:stretch>
            <a:fillRect/>
          </a:stretch>
        </p:blipFill>
        <p:spPr bwMode="auto">
          <a:xfrm>
            <a:off x="0" y="1222375"/>
            <a:ext cx="961938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22618" y="587360"/>
            <a:ext cx="500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Machine Learning - Training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Picture 42" descr="C:\Users\user\Desktop\신라면(컵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5618" y="3152140"/>
            <a:ext cx="961073" cy="961073"/>
          </a:xfrm>
          <a:prstGeom prst="rect">
            <a:avLst/>
          </a:prstGeom>
          <a:noFill/>
        </p:spPr>
      </p:pic>
      <p:pic>
        <p:nvPicPr>
          <p:cNvPr id="6" name="Picture 33" descr="C:\Users\user\Desktop\신라면(봉지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78657" y="2653030"/>
            <a:ext cx="900113" cy="900113"/>
          </a:xfrm>
          <a:prstGeom prst="rect">
            <a:avLst/>
          </a:prstGeom>
          <a:noFill/>
        </p:spPr>
      </p:pic>
      <p:pic>
        <p:nvPicPr>
          <p:cNvPr id="7" name="Picture 29" descr="C:\Users\user\Desktop\진라면(컵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64178" y="1968500"/>
            <a:ext cx="1052513" cy="1052513"/>
          </a:xfrm>
          <a:prstGeom prst="rect">
            <a:avLst/>
          </a:prstGeom>
          <a:noFill/>
        </p:spPr>
      </p:pic>
      <p:pic>
        <p:nvPicPr>
          <p:cNvPr id="8" name="Picture 41" descr="C:\Users\user\Desktop\진라면(봉지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81198" y="3810000"/>
            <a:ext cx="873443" cy="87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1279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2764" y="1829729"/>
            <a:ext cx="99472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numpy</a:t>
            </a:r>
            <a:r>
              <a:rPr lang="en-US" altLang="ko-KR" dirty="0"/>
              <a:t> import exp, array, random, dot</a:t>
            </a:r>
          </a:p>
          <a:p>
            <a:r>
              <a:rPr lang="en-US" altLang="ko-KR" dirty="0" err="1"/>
              <a:t>training_set_inputs</a:t>
            </a:r>
            <a:r>
              <a:rPr lang="en-US" altLang="ko-KR" dirty="0"/>
              <a:t> = array([[0, 0, 1], [1, 1, 1], [1, 0, 1], [0, 1, 1]])</a:t>
            </a:r>
          </a:p>
          <a:p>
            <a:r>
              <a:rPr lang="en-US" altLang="ko-KR" dirty="0" err="1"/>
              <a:t>training_set_outputs</a:t>
            </a:r>
            <a:r>
              <a:rPr lang="en-US" altLang="ko-KR" dirty="0"/>
              <a:t> = array([[0, 1, 1, 0]]).T</a:t>
            </a:r>
          </a:p>
          <a:p>
            <a:r>
              <a:rPr lang="en-US" altLang="ko-KR" dirty="0" err="1"/>
              <a:t>random.seed</a:t>
            </a:r>
            <a:r>
              <a:rPr lang="en-US" altLang="ko-KR" dirty="0"/>
              <a:t>(1)</a:t>
            </a:r>
          </a:p>
          <a:p>
            <a:r>
              <a:rPr lang="en-US" altLang="ko-KR" dirty="0" err="1"/>
              <a:t>synaptic_weights</a:t>
            </a:r>
            <a:r>
              <a:rPr lang="en-US" altLang="ko-KR" dirty="0"/>
              <a:t> = 2 * </a:t>
            </a:r>
            <a:r>
              <a:rPr lang="en-US" altLang="ko-KR" dirty="0" err="1"/>
              <a:t>random.random</a:t>
            </a:r>
            <a:r>
              <a:rPr lang="en-US" altLang="ko-KR" dirty="0"/>
              <a:t>((3, 1)) - 1</a:t>
            </a:r>
          </a:p>
          <a:p>
            <a:r>
              <a:rPr lang="en-US" altLang="ko-KR" dirty="0"/>
              <a:t>for iteration in range(10000):</a:t>
            </a:r>
          </a:p>
          <a:p>
            <a:r>
              <a:rPr lang="en-US" altLang="ko-KR" dirty="0"/>
              <a:t>    output = 1 / (1 + exp(-(dot(</a:t>
            </a:r>
            <a:r>
              <a:rPr lang="en-US" altLang="ko-KR" dirty="0" err="1"/>
              <a:t>training_set_inputs</a:t>
            </a:r>
            <a:r>
              <a:rPr lang="en-US" altLang="ko-KR" dirty="0"/>
              <a:t>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synaptic_weights</a:t>
            </a:r>
            <a:r>
              <a:rPr lang="en-US" altLang="ko-KR" dirty="0"/>
              <a:t> += dot(</a:t>
            </a:r>
            <a:r>
              <a:rPr lang="en-US" altLang="ko-KR" dirty="0" err="1"/>
              <a:t>training_set_inputs.T</a:t>
            </a:r>
            <a:r>
              <a:rPr lang="en-US" altLang="ko-KR" dirty="0"/>
              <a:t>, (</a:t>
            </a:r>
            <a:r>
              <a:rPr lang="en-US" altLang="ko-KR" dirty="0" err="1"/>
              <a:t>training_set_outputs</a:t>
            </a:r>
            <a:r>
              <a:rPr lang="en-US" altLang="ko-KR" dirty="0"/>
              <a:t> - output) * output * (1 - output))</a:t>
            </a:r>
          </a:p>
          <a:p>
            <a:r>
              <a:rPr lang="en-US" altLang="ko-KR" dirty="0"/>
              <a:t>print (1 / (1 + exp(-(dot(array([1, 0, 0]),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3039" y="5295900"/>
            <a:ext cx="1132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linkClick r:id="rId2"/>
              </a:rPr>
              <a:t>출처</a:t>
            </a:r>
            <a:r>
              <a:rPr lang="en-US" altLang="ko-KR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https://medium.com/technology-invention-and-more/how-to-build-a-simple-neural-network-in-9-lines-of-python-code-cc8f23647ca1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069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6526" t="15310" r="28108" b="16279"/>
          <a:stretch>
            <a:fillRect/>
          </a:stretch>
        </p:blipFill>
        <p:spPr bwMode="auto">
          <a:xfrm>
            <a:off x="1492690" y="1122517"/>
            <a:ext cx="8838086" cy="564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330273" y="5377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머신러닝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 학습 데이터의 구성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8036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50041F6-4704-41EE-9AAF-106A60D01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62" y="0"/>
            <a:ext cx="4784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69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– </a:t>
            </a:r>
            <a:r>
              <a:rPr lang="ko-KR" altLang="en-US" dirty="0" err="1"/>
              <a:t>예측분석</a:t>
            </a:r>
            <a:r>
              <a:rPr lang="ko-KR" altLang="en-US" dirty="0"/>
              <a:t>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6470" y="1412720"/>
            <a:ext cx="89627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이탈 모델링으로 고객 이탈 방지하기</a:t>
            </a:r>
            <a:endParaRPr lang="en-US" altLang="ko-KR" sz="28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dirty="0"/>
          </a:p>
          <a:p>
            <a:pPr marL="514350" indent="-514350">
              <a:buAutoNum type="arabicPlain"/>
            </a:pPr>
            <a:r>
              <a:rPr lang="ko-KR" altLang="en-US" sz="2400" b="1" dirty="0">
                <a:latin typeface="+mn-ea"/>
              </a:rPr>
              <a:t>무엇을 예측하는가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    </a:t>
            </a:r>
            <a:r>
              <a:rPr lang="ko-KR" altLang="en-US" sz="2400" b="1" dirty="0">
                <a:latin typeface="+mn-ea"/>
              </a:rPr>
              <a:t>어느 고객이 떠나갈 것인가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400" b="1" dirty="0">
                <a:latin typeface="+mn-ea"/>
              </a:rPr>
              <a:t>무엇을 할 것인가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떠날 위기에 있는 고객들을 타깃으로 한 고객 유지 마케팅을</a:t>
            </a: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수행한다</a:t>
            </a:r>
            <a:r>
              <a:rPr lang="en-US" altLang="ko-KR" sz="2400" b="1" dirty="0"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453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305" y="750420"/>
            <a:ext cx="966161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부동산 담보대출 채권 가치 추산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pPr marL="514350" indent="-514350">
              <a:buAutoNum type="arabicPlain"/>
            </a:pP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    </a:t>
            </a:r>
            <a:r>
              <a:rPr lang="ko-KR" altLang="en-US" sz="2800" b="1" dirty="0">
                <a:latin typeface="+mn-ea"/>
              </a:rPr>
              <a:t>부동산 담보대출 고객 중에서 누가 향후 </a:t>
            </a:r>
            <a:r>
              <a:rPr lang="en-US" altLang="ko-KR" sz="2800" b="1" dirty="0">
                <a:latin typeface="+mn-ea"/>
              </a:rPr>
              <a:t>90</a:t>
            </a:r>
            <a:r>
              <a:rPr lang="ko-KR" altLang="en-US" sz="2800" b="1" dirty="0">
                <a:latin typeface="+mn-ea"/>
              </a:rPr>
              <a:t>일 내에 조기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상환할 것인가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endParaRPr lang="en-US" altLang="ko-KR" sz="28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	</a:t>
            </a:r>
            <a:r>
              <a:rPr lang="ko-KR" altLang="en-US" sz="2800" b="1" dirty="0">
                <a:latin typeface="+mn-ea"/>
              </a:rPr>
              <a:t>부동산 담보대출 채권의 가치를 계산한 후 다른 은행에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팔아 넘길지 여부를 결정한다</a:t>
            </a:r>
            <a:r>
              <a:rPr lang="en-US" altLang="ko-KR" sz="2800" b="1" dirty="0">
                <a:latin typeface="+mn-ea"/>
              </a:rPr>
              <a:t>.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122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딥러닝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726312" y="908650"/>
            <a:ext cx="835316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111111"/>
                </a:solidFill>
                <a:latin typeface="+mn-ea"/>
              </a:rPr>
              <a:t>머신러닝이란</a:t>
            </a:r>
            <a:r>
              <a:rPr lang="en-US" altLang="ko-KR" sz="2000" b="1" dirty="0">
                <a:solidFill>
                  <a:srgbClr val="11111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인간이 다양한 경험과 시행착오를 통해 지식을 배우는 것처럼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2"/>
              </a:rPr>
              <a:t>컴퓨터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에게 충분히 많은 데이터를 주고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거기에서 일반적인 패턴을 찾아내게 하는 방법을 말합니다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(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3"/>
              </a:rPr>
              <a:t>알고리즘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딥러닝입니다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딥러닝이란</a:t>
            </a:r>
            <a:r>
              <a:rPr lang="en-US" altLang="ko-KR" sz="2000" b="1" dirty="0">
                <a:latin typeface="+mn-ea"/>
              </a:rPr>
              <a:t>?</a:t>
            </a: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 학습법이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다음장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그림처럼 여러 층을 거쳐 점점 추상화 단계로 접어드는 알고리즘 형태인 ‘딥 러닝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(Deep Learning)’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찾기 위해선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수많은 데이터가 있어야 되겠지요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견고하게 만드는 일종의 학습용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훈련데이터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말입니다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778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9299" y="1088310"/>
            <a:ext cx="946925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+mn-ea"/>
              </a:rPr>
              <a:t>나무에서 돈이 자란다</a:t>
            </a:r>
            <a:r>
              <a:rPr lang="en-US" altLang="ko-KR" sz="4000" b="1" dirty="0">
                <a:solidFill>
                  <a:srgbClr val="002060"/>
                </a:solidFill>
                <a:latin typeface="+mn-ea"/>
              </a:rPr>
              <a:t>!</a:t>
            </a: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+mn-ea"/>
              </a:rPr>
              <a:t>체이스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 은행 예측모델은 부동산 담보대출 중에서 실제로</a:t>
            </a:r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조기상환된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대출 건들 중 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74%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를 정확하게 인식해 내어서 </a:t>
            </a:r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부동산 담보대출 포트폴리오를 성공적으로 관리함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384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pic>
        <p:nvPicPr>
          <p:cNvPr id="3" name="Picture 2" descr="C:\Users\user\Desktop\한성대(2019)\2019-05-16(10강 Decision Tree)\0_7xow30weh2lVxh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124680"/>
            <a:ext cx="9075788" cy="500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855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299857" y="1143000"/>
            <a:ext cx="3581400" cy="14260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948543" y="3537857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739790" y="3516080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0800000" flipV="1">
            <a:off x="3679371" y="2623457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10800000" flipH="1" flipV="1">
            <a:off x="6825342" y="2601682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1415141"/>
            <a:ext cx="2808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대출금리가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7.94%</a:t>
            </a:r>
            <a:r>
              <a:rPr lang="ko-KR" altLang="en-US" sz="2400" dirty="0">
                <a:latin typeface="+mn-ea"/>
              </a:rPr>
              <a:t>보다 낮은가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1939" y="413656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3.8%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682" y="4071257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7343" y="2852058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3544" y="2797632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5402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441419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11150" y="1447781"/>
            <a:ext cx="957943" cy="849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8311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1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rot="16200000" flipH="1">
            <a:off x="4229153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077247" y="2024721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654139" y="2579898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0372" y="1426016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4785" y="620484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35686" y="4767934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 하위그룹을 다시 나눈다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76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92311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9203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1493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H="1">
            <a:off x="3380045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92144" y="1306274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58404" y="606333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36247" y="185056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738262" y="2068275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대출금액 </a:t>
            </a:r>
            <a:r>
              <a:rPr lang="en-US" altLang="ko-KR" sz="2400" dirty="0">
                <a:latin typeface="+mn-ea"/>
              </a:rPr>
              <a:t>&lt; 182,926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rot="16200000" flipH="1">
            <a:off x="7173754" y="1513100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292090" y="372289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40115" y="364669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7843305" y="290102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25486" y="432161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13.9%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17007" y="420187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65704" y="303710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99297" y="302621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rot="16200000" flipH="1">
            <a:off x="9127849" y="287925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86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88972" y="19592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" name="타원 3"/>
          <p:cNvSpPr/>
          <p:nvPr/>
        </p:nvSpPr>
        <p:spPr>
          <a:xfrm>
            <a:off x="1208314" y="2035617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4474031" y="32655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대출금리 </a:t>
            </a:r>
            <a:r>
              <a:rPr lang="en-US" altLang="ko-KR" b="1" dirty="0">
                <a:latin typeface="+mn-ea"/>
              </a:rPr>
              <a:t>&lt; 7.94%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167" y="22751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2.6%</a:t>
            </a:r>
            <a:endParaRPr lang="ko-KR" altLang="en-US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3600" y="1066783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3" name="TextBox 32"/>
          <p:cNvSpPr txBox="1"/>
          <p:nvPr/>
        </p:nvSpPr>
        <p:spPr>
          <a:xfrm>
            <a:off x="2318659" y="119740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소득 </a:t>
            </a:r>
            <a:r>
              <a:rPr lang="en-US" altLang="ko-KR" b="1" dirty="0">
                <a:latin typeface="+mn-ea"/>
              </a:rPr>
              <a:t>&lt; $78,233</a:t>
            </a:r>
            <a:endParaRPr lang="ko-KR" altLang="en-US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00800" y="105589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6270165" y="1186522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대출금액 </a:t>
            </a:r>
            <a:r>
              <a:rPr lang="en-US" altLang="ko-KR" b="1" dirty="0">
                <a:latin typeface="+mn-ea"/>
              </a:rPr>
              <a:t>&lt; $182,926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10800000" flipV="1">
            <a:off x="4354285" y="859970"/>
            <a:ext cx="304800" cy="17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455229" y="827313"/>
            <a:ext cx="293914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84714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1" name="TextBox 40"/>
          <p:cNvSpPr txBox="1"/>
          <p:nvPr/>
        </p:nvSpPr>
        <p:spPr>
          <a:xfrm>
            <a:off x="3069773" y="230775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 </a:t>
            </a:r>
            <a:r>
              <a:rPr lang="en-US" altLang="ko-KR" b="1" dirty="0">
                <a:latin typeface="+mn-ea"/>
              </a:rPr>
              <a:t>&lt; 7.19%</a:t>
            </a:r>
            <a:endParaRPr lang="ko-KR" altLang="en-US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725885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4" name="TextBox 43"/>
          <p:cNvSpPr txBox="1"/>
          <p:nvPr/>
        </p:nvSpPr>
        <p:spPr>
          <a:xfrm>
            <a:off x="5910944" y="2307750"/>
            <a:ext cx="20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LTV</a:t>
            </a:r>
            <a:r>
              <a:rPr lang="ko-KR" altLang="en-US" b="1" dirty="0">
                <a:latin typeface="+mn-ea"/>
              </a:rPr>
              <a:t>비율 </a:t>
            </a:r>
            <a:r>
              <a:rPr lang="en-US" altLang="ko-KR" b="1" dirty="0">
                <a:latin typeface="+mn-ea"/>
              </a:rPr>
              <a:t>&lt; 87.4%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6200000" flipH="1">
            <a:off x="3864429" y="1807026"/>
            <a:ext cx="468085" cy="27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10800000" flipV="1">
            <a:off x="1915887" y="1676399"/>
            <a:ext cx="555171" cy="37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10800000" flipV="1">
            <a:off x="6542314" y="1698170"/>
            <a:ext cx="533400" cy="46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425542" y="2188011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3" name="TextBox 52"/>
          <p:cNvSpPr txBox="1"/>
          <p:nvPr/>
        </p:nvSpPr>
        <p:spPr>
          <a:xfrm>
            <a:off x="8458197" y="220977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349343" y="1676399"/>
            <a:ext cx="609600" cy="52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9405256" y="318950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7" name="TextBox 56"/>
          <p:cNvSpPr txBox="1"/>
          <p:nvPr/>
        </p:nvSpPr>
        <p:spPr>
          <a:xfrm>
            <a:off x="9514109" y="34289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15.2%</a:t>
            </a:r>
            <a:endParaRPr lang="ko-KR" altLang="en-US" b="1" dirty="0"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63941" y="316773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9" name="TextBox 58"/>
          <p:cNvSpPr txBox="1"/>
          <p:nvPr/>
        </p:nvSpPr>
        <p:spPr>
          <a:xfrm>
            <a:off x="10972794" y="34072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40.0%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1" name="직선 연결선 60"/>
          <p:cNvCxnSpPr>
            <a:endCxn id="56" idx="0"/>
          </p:cNvCxnSpPr>
          <p:nvPr/>
        </p:nvCxnSpPr>
        <p:spPr>
          <a:xfrm rot="5400000">
            <a:off x="9759048" y="2922808"/>
            <a:ext cx="370104" cy="16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635343" y="2819399"/>
            <a:ext cx="468086" cy="391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4789714" y="32983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5" name="TextBox 64"/>
          <p:cNvSpPr txBox="1"/>
          <p:nvPr/>
        </p:nvSpPr>
        <p:spPr>
          <a:xfrm>
            <a:off x="4648203" y="347252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담보대출금액 </a:t>
            </a:r>
            <a:r>
              <a:rPr lang="en-US" altLang="ko-KR" b="1" dirty="0">
                <a:latin typeface="+mn-ea"/>
              </a:rPr>
              <a:t>&lt; $67,751</a:t>
            </a:r>
            <a:endParaRPr lang="ko-KR" altLang="en-US" b="1" dirty="0"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685313" y="317861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7" name="TextBox 66"/>
          <p:cNvSpPr txBox="1"/>
          <p:nvPr/>
        </p:nvSpPr>
        <p:spPr>
          <a:xfrm>
            <a:off x="7794166" y="341810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6.4%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9" name="직선 연결선 68"/>
          <p:cNvCxnSpPr>
            <a:endCxn id="64" idx="0"/>
          </p:cNvCxnSpPr>
          <p:nvPr/>
        </p:nvCxnSpPr>
        <p:spPr>
          <a:xfrm rot="10800000" flipV="1">
            <a:off x="6025243" y="2830284"/>
            <a:ext cx="560614" cy="46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6" idx="1"/>
          </p:cNvCxnSpPr>
          <p:nvPr/>
        </p:nvCxnSpPr>
        <p:spPr>
          <a:xfrm rot="16200000" flipH="1">
            <a:off x="7444374" y="2929709"/>
            <a:ext cx="496046" cy="25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4136570" y="4288961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3" name="TextBox 72"/>
          <p:cNvSpPr txBox="1"/>
          <p:nvPr/>
        </p:nvSpPr>
        <p:spPr>
          <a:xfrm>
            <a:off x="4245423" y="452844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8.1%</a:t>
            </a:r>
            <a:endParaRPr lang="ko-KR" altLang="en-US" b="1" dirty="0"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23857" y="43651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5" name="TextBox 74"/>
          <p:cNvSpPr txBox="1"/>
          <p:nvPr/>
        </p:nvSpPr>
        <p:spPr>
          <a:xfrm>
            <a:off x="6096001" y="44957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</a:t>
            </a:r>
            <a:r>
              <a:rPr lang="en-US" altLang="ko-KR" b="1" dirty="0">
                <a:latin typeface="+mn-ea"/>
              </a:rPr>
              <a:t>&lt; 8.69%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 rot="10800000" flipV="1">
            <a:off x="4822371" y="3897083"/>
            <a:ext cx="642258" cy="41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16200000" flipH="1">
            <a:off x="6351815" y="3935184"/>
            <a:ext cx="478971" cy="44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4517570" y="5214240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TextBox 80"/>
          <p:cNvSpPr txBox="1"/>
          <p:nvPr/>
        </p:nvSpPr>
        <p:spPr>
          <a:xfrm>
            <a:off x="4550225" y="5236005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sp>
        <p:nvSpPr>
          <p:cNvPr id="82" name="타원 81"/>
          <p:cNvSpPr/>
          <p:nvPr/>
        </p:nvSpPr>
        <p:spPr>
          <a:xfrm>
            <a:off x="7728856" y="514893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7837709" y="53884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25.6%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637313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5" name="TextBox 84"/>
          <p:cNvSpPr txBox="1"/>
          <p:nvPr/>
        </p:nvSpPr>
        <p:spPr>
          <a:xfrm>
            <a:off x="4746166" y="61830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8.5%</a:t>
            </a:r>
            <a:endParaRPr lang="ko-KR" altLang="en-US" b="1" dirty="0"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954484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7" name="TextBox 86"/>
          <p:cNvSpPr txBox="1"/>
          <p:nvPr/>
        </p:nvSpPr>
        <p:spPr>
          <a:xfrm>
            <a:off x="6063337" y="618307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16.3%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직선 연결선 88"/>
          <p:cNvCxnSpPr>
            <a:endCxn id="84" idx="0"/>
          </p:cNvCxnSpPr>
          <p:nvPr/>
        </p:nvCxnSpPr>
        <p:spPr>
          <a:xfrm rot="10800000" flipV="1">
            <a:off x="5094514" y="5834740"/>
            <a:ext cx="174173" cy="10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rot="16200000" flipH="1">
            <a:off x="6128657" y="5910940"/>
            <a:ext cx="119743" cy="5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82" idx="1"/>
          </p:cNvCxnSpPr>
          <p:nvPr/>
        </p:nvCxnSpPr>
        <p:spPr>
          <a:xfrm rot="16200000" flipH="1">
            <a:off x="7645760" y="5057866"/>
            <a:ext cx="278333" cy="15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5400000">
            <a:off x="6515100" y="5023755"/>
            <a:ext cx="206829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/>
          <p:cNvSpPr/>
          <p:nvPr/>
        </p:nvSpPr>
        <p:spPr>
          <a:xfrm>
            <a:off x="3592285" y="314596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7" name="TextBox 96"/>
          <p:cNvSpPr txBox="1"/>
          <p:nvPr/>
        </p:nvSpPr>
        <p:spPr>
          <a:xfrm>
            <a:off x="3701138" y="338544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9.1%</a:t>
            </a:r>
            <a:endParaRPr lang="ko-KR" altLang="en-US" b="1" dirty="0">
              <a:latin typeface="+mn-ea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340428" y="3135075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9" name="TextBox 98"/>
          <p:cNvSpPr txBox="1"/>
          <p:nvPr/>
        </p:nvSpPr>
        <p:spPr>
          <a:xfrm>
            <a:off x="2449281" y="337455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3.4%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rot="10800000" flipV="1">
            <a:off x="2960915" y="2819400"/>
            <a:ext cx="435429" cy="31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endCxn id="96" idx="0"/>
          </p:cNvCxnSpPr>
          <p:nvPr/>
        </p:nvCxnSpPr>
        <p:spPr>
          <a:xfrm rot="16200000" flipH="1">
            <a:off x="3788234" y="2884708"/>
            <a:ext cx="348331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67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2515" y="1045029"/>
            <a:ext cx="1111874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만약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(IF):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 담보대출 금액이 </a:t>
            </a:r>
            <a:r>
              <a:rPr lang="en-US" altLang="ko-KR" sz="2000" b="1" dirty="0">
                <a:latin typeface="+mn-ea"/>
              </a:rPr>
              <a:t>67,751 </a:t>
            </a:r>
            <a:r>
              <a:rPr lang="ko-KR" altLang="en-US" sz="2000" b="1" dirty="0">
                <a:latin typeface="+mn-ea"/>
              </a:rPr>
              <a:t>달러와 같거나 그보다 더 많고 </a:t>
            </a:r>
            <a:r>
              <a:rPr lang="en-US" altLang="ko-KR" sz="2000" b="1" dirty="0">
                <a:latin typeface="+mn-ea"/>
              </a:rPr>
              <a:t>182,926 </a:t>
            </a:r>
            <a:r>
              <a:rPr lang="ko-KR" altLang="en-US" sz="2000" b="1" dirty="0">
                <a:latin typeface="+mn-ea"/>
              </a:rPr>
              <a:t>달러보다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이자율이</a:t>
            </a:r>
            <a:r>
              <a:rPr lang="en-US" altLang="ko-KR" sz="2000" b="1" dirty="0">
                <a:latin typeface="+mn-ea"/>
              </a:rPr>
              <a:t> 8.69%</a:t>
            </a:r>
            <a:r>
              <a:rPr lang="ko-KR" altLang="en-US" sz="2000" b="1" dirty="0">
                <a:latin typeface="+mn-ea"/>
              </a:rPr>
              <a:t>와 같거나 그보다 더 높다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자산가치 대비 대출금액의 비율이 </a:t>
            </a:r>
            <a:r>
              <a:rPr lang="en-US" altLang="ko-KR" sz="2000" b="1" dirty="0">
                <a:latin typeface="+mn-ea"/>
              </a:rPr>
              <a:t>87.4% </a:t>
            </a:r>
            <a:r>
              <a:rPr lang="ko-KR" altLang="en-US" sz="2000" b="1" dirty="0">
                <a:latin typeface="+mn-ea"/>
              </a:rPr>
              <a:t>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그러면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(THEN):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조기상환 확률은 </a:t>
            </a:r>
            <a:r>
              <a:rPr lang="en-US" altLang="ko-KR" sz="2000" b="1" dirty="0">
                <a:latin typeface="+mn-ea"/>
              </a:rPr>
              <a:t>25.6% </a:t>
            </a:r>
            <a:r>
              <a:rPr lang="ko-KR" altLang="en-US" sz="2000" b="1" dirty="0">
                <a:latin typeface="+mn-ea"/>
              </a:rPr>
              <a:t>이다</a:t>
            </a:r>
            <a:r>
              <a:rPr lang="en-US" altLang="ko-KR" sz="2000" b="1" dirty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9181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1026" name="Picture 2" descr="C:\Users\user\Desktop\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12192000" cy="5021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761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55370" y="816429"/>
            <a:ext cx="731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Decision Tree: 20%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기준 다양한 향상도 성과 기록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748971" y="2450494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Decision Tree(Leafs)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기준 향상도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31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2050" name="Picture 2" descr="C:\Users\user\Desktop\1_4DggM7mvm8IhuTbwvWzMr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3914" y="614589"/>
            <a:ext cx="9266926" cy="55140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605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751" t="24444" r="3229" b="28148"/>
          <a:stretch/>
        </p:blipFill>
        <p:spPr>
          <a:xfrm>
            <a:off x="1714500" y="756004"/>
            <a:ext cx="8553450" cy="53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2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2050" name="Picture 2" descr="C:\Users\user\Desktop\21091D37569900BA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9116" y="0"/>
            <a:ext cx="4884284" cy="683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699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2429" y="841829"/>
            <a:ext cx="845295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6</a:t>
            </a:r>
            <a:r>
              <a:rPr lang="ko-KR" altLang="en-US" sz="2400" dirty="0">
                <a:latin typeface="+mn-ea"/>
              </a:rPr>
              <a:t>명 중에는 음치도 있고 노래를 잘하는 실력자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도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번호   </a:t>
            </a:r>
            <a:r>
              <a:rPr lang="en-US" altLang="ko-KR" sz="2400" dirty="0">
                <a:latin typeface="+mn-ea"/>
              </a:rPr>
              <a:t>[  1,    2,    3,     4,     5,   6  ]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정답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 </a:t>
            </a:r>
            <a:r>
              <a:rPr lang="ko-KR" altLang="en-US" sz="2400" dirty="0">
                <a:latin typeface="+mn-ea"/>
              </a:rPr>
              <a:t>가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누가 </a:t>
            </a:r>
            <a:r>
              <a:rPr lang="ko-KR" altLang="en-US" sz="2400" u="sng" dirty="0">
                <a:latin typeface="+mn-ea"/>
              </a:rPr>
              <a:t>음치</a:t>
            </a:r>
            <a:r>
              <a:rPr lang="ko-KR" altLang="en-US" sz="2400" dirty="0">
                <a:latin typeface="+mn-ea"/>
              </a:rPr>
              <a:t>인지 겉모습만 보고 맞춰야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감으로 예측을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       </a:t>
            </a:r>
          </a:p>
          <a:p>
            <a:r>
              <a:rPr lang="ko-KR" altLang="en-US" sz="2400" dirty="0">
                <a:latin typeface="+mn-ea"/>
              </a:rPr>
              <a:t>예측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15956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C4C24-1C09-4C40-A8C9-FD843896C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" b="-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3BB73-DC01-495D-B5BB-6DDBEDE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CFF5D6-E2BD-4133-A581-F7CDA2A5BBB8}" type="slidenum">
              <a:rPr lang="ko-KR" altLang="en-US" smtClean="0"/>
              <a:pPr>
                <a:spcAft>
                  <a:spcPts val="600"/>
                </a:spcAft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5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68" y="1561495"/>
            <a:ext cx="6160169" cy="49774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5381" y="690295"/>
            <a:ext cx="6631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 분석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(Decision Tree)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15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5" y="1217696"/>
            <a:ext cx="11120367" cy="43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24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32" y="714066"/>
            <a:ext cx="6439231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83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6" y="0"/>
            <a:ext cx="1027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13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1" y="2599402"/>
            <a:ext cx="5715000" cy="1495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15" y="2088108"/>
            <a:ext cx="5086112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7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7" y="3723015"/>
            <a:ext cx="4238625" cy="1809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857377" y="1218248"/>
            <a:ext cx="8650840" cy="5167795"/>
          </a:xfrm>
        </p:spPr>
        <p:txBody>
          <a:bodyPr>
            <a:norm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matplotlib.pyplot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모듈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plot()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값을 서로 연결하여 라인 형태의 그래프 그림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기본 포맷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선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선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원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마커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‘r--‘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대쉬라인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‘r--‘)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사각형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‘g+’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녹색 십자모양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‘g+’)</a:t>
            </a: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V="1">
            <a:off x="2471652" y="5532766"/>
            <a:ext cx="2003367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967" y="3640975"/>
            <a:ext cx="3501488" cy="2238254"/>
          </a:xfrm>
          <a:prstGeom prst="rect">
            <a:avLst/>
          </a:prstGeom>
        </p:spPr>
      </p:pic>
      <p:sp>
        <p:nvSpPr>
          <p:cNvPr id="11" name="위로 구부러진 화살표 10"/>
          <p:cNvSpPr/>
          <p:nvPr/>
        </p:nvSpPr>
        <p:spPr bwMode="auto">
          <a:xfrm>
            <a:off x="3473334" y="5792453"/>
            <a:ext cx="4563688" cy="86221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394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97" y="2819034"/>
            <a:ext cx="5419725" cy="3457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1" y="1315036"/>
            <a:ext cx="30289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2" y="1734136"/>
            <a:ext cx="5495925" cy="350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92" y="2261821"/>
            <a:ext cx="3067050" cy="4000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022" t="25000" r="833" b="32222"/>
          <a:stretch/>
        </p:blipFill>
        <p:spPr>
          <a:xfrm>
            <a:off x="1314450" y="981075"/>
            <a:ext cx="9827408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82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2237" y="1247357"/>
            <a:ext cx="8716963" cy="2175497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figure() : 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 및 개수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객체에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1)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2)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호출 시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AxesSubplot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객체를 그래프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drawing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함수와 연결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04" y="3225800"/>
            <a:ext cx="5457825" cy="3495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" y="3404665"/>
            <a:ext cx="6029325" cy="29718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2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691450" y="1183264"/>
            <a:ext cx="8650840" cy="116157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 그래프들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1)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2)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2" y="2215661"/>
            <a:ext cx="5037769" cy="4642339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9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22873" y="2097910"/>
            <a:ext cx="3341715" cy="504980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파이썬의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기본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math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사용</a:t>
            </a:r>
            <a:endParaRPr lang="en-US" altLang="ko-KR" sz="1600" b="1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0739" y="4902925"/>
            <a:ext cx="279698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정수 </a:t>
            </a:r>
            <a:r>
              <a:rPr lang="en-US" altLang="ko-KR" dirty="0">
                <a:sym typeface="Wingdings" panose="05000000000000000000" pitchFamily="2" charset="2"/>
              </a:rPr>
              <a:t>0~5 </a:t>
            </a:r>
            <a:r>
              <a:rPr lang="ko-KR" altLang="en-US" dirty="0">
                <a:sym typeface="Wingdings" panose="05000000000000000000" pitchFamily="2" charset="2"/>
              </a:rPr>
              <a:t>사이 범위의 값에서 </a:t>
            </a:r>
            <a:r>
              <a:rPr lang="en-US" altLang="ko-KR" dirty="0">
                <a:sym typeface="Wingdings" panose="05000000000000000000" pitchFamily="2" charset="2"/>
              </a:rPr>
              <a:t>range(0,5)</a:t>
            </a:r>
            <a:r>
              <a:rPr lang="ko-KR" altLang="en-US" dirty="0">
                <a:sym typeface="Wingdings" panose="05000000000000000000" pitchFamily="2" charset="2"/>
              </a:rPr>
              <a:t>로는 시간의 값을 촘촘하게 만들 수 없음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6" y="1271847"/>
            <a:ext cx="4711107" cy="558615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sine, cosine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4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47101" y="1310054"/>
            <a:ext cx="9532177" cy="179852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Numerical Python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의 약자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행렬 연산이나 수치 계산에 자주 사용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numpy.arange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()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실수 단위로도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step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 가능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r>
              <a:rPr lang="en-US" altLang="ko-KR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arange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(0.0, 5.0, 0.1) : 0.0 ~ 5.0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사이에서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0.1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간격으로 값 생성</a:t>
            </a:r>
            <a:endParaRPr lang="en-US" altLang="ko-KR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numpy.pi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el-GR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π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1" y="3378265"/>
            <a:ext cx="5124450" cy="2543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751" y="3363628"/>
            <a:ext cx="3735217" cy="2557812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모듈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233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30" y="2276267"/>
            <a:ext cx="4593248" cy="4397095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74928" y="1262157"/>
            <a:ext cx="8897419" cy="11974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numpy.linspace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(start, end,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-points)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시작점과 끝점을 균일 간격으로 나눈 값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numpy.power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(x, y)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제곱 값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60" y="4379187"/>
            <a:ext cx="7324725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833" y="5244134"/>
            <a:ext cx="6610350" cy="5715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 bwMode="auto">
          <a:xfrm>
            <a:off x="8382899" y="5007837"/>
            <a:ext cx="357187" cy="23629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기반 값 생성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463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38287" y="1365677"/>
            <a:ext cx="8650840" cy="20438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title(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그래프 제목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5" y="3620862"/>
            <a:ext cx="4953000" cy="2790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18" y="3654591"/>
            <a:ext cx="4164676" cy="28843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 라벨 및 범례 표시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095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24834" y="2093504"/>
            <a:ext cx="8650840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legend()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범례 추가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loc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파라미터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표시 위치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48" y="200780"/>
            <a:ext cx="2486025" cy="410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4" y="2957740"/>
            <a:ext cx="5591175" cy="3476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67" y="3904169"/>
            <a:ext cx="3975767" cy="281616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multiple lines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416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41320" y="701550"/>
            <a:ext cx="6854673" cy="27004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numpy.random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randn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임의의 표준정규분포 데이터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matplotlib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hist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히스토그램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bin=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나누는 구간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cumulative=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누적 옵션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grid(True) 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그리드 배경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 err="1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savefig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(“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파일명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”)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파일로 저장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" y="3043405"/>
            <a:ext cx="5735782" cy="36780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39" y="3207298"/>
            <a:ext cx="4738257" cy="335028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histogram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980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559566" y="1799762"/>
            <a:ext cx="8650840" cy="8897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barh()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수평 차트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yticks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ticker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위치별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각 위치에서의 라벨 설정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3139555"/>
            <a:ext cx="5321096" cy="2939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09" y="3230783"/>
            <a:ext cx="4089862" cy="29326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Horizontal bar</a:t>
            </a:r>
          </a:p>
        </p:txBody>
      </p:sp>
    </p:spTree>
    <p:extLst>
      <p:ext uri="{BB962C8B-B14F-4D97-AF65-F5344CB8AC3E}">
        <p14:creationId xmlns:p14="http://schemas.microsoft.com/office/powerpoint/2010/main" val="3456171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87261" y="3164846"/>
            <a:ext cx="4950505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pie 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원 그래프 그리기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83" y="1703433"/>
            <a:ext cx="5872841" cy="46529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원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00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09194" y="2680138"/>
            <a:ext cx="671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2060"/>
                </a:solidFill>
                <a:latin typeface="+mn-ea"/>
              </a:rPr>
              <a:t>Big Data</a:t>
            </a:r>
            <a:endParaRPr lang="ko-KR" altLang="en-US" sz="72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89168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07773" y="3222059"/>
            <a:ext cx="4058719" cy="88970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1" y="1691322"/>
            <a:ext cx="6327530" cy="43528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(2/1)</a:t>
            </a:r>
          </a:p>
        </p:txBody>
      </p:sp>
    </p:spTree>
    <p:extLst>
      <p:ext uri="{BB962C8B-B14F-4D97-AF65-F5344CB8AC3E}">
        <p14:creationId xmlns:p14="http://schemas.microsoft.com/office/powerpoint/2010/main" val="2429104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04" y="1700212"/>
            <a:ext cx="8524875" cy="483870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97378" y="1836136"/>
            <a:ext cx="8650840" cy="76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w"/>
              <a:defRPr sz="2000" b="1">
                <a:solidFill>
                  <a:srgbClr val="000000"/>
                </a:solidFill>
                <a:latin typeface="+mn-lt"/>
                <a:ea typeface="+mn-ea"/>
                <a:cs typeface="ＭＳ Ｐゴシック" charset="0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Char char="•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○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2526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7098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1670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6242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3226535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7009" y="2071739"/>
            <a:ext cx="10722488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시계열</a:t>
            </a:r>
            <a:r>
              <a:rPr lang="ko-KR" altLang="en-US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예측 분석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1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endParaRPr lang="ko-KR" altLang="en-US" sz="20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872" y="4738288"/>
            <a:ext cx="1186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https://github.com/JSJeong-me/KOSA-ML-BigData-Analysis/tree/main/prophet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035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호텔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76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6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7" y="305190"/>
            <a:ext cx="11479365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9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41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8" y="1948990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단위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632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공장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9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74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9" y="311540"/>
            <a:ext cx="11504761" cy="62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526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38" y="375803"/>
            <a:ext cx="6800850" cy="58864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39829" y="6179139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+mn-ea"/>
              </a:rPr>
              <a:t>Global growth trend of data volume, 2006-2020 (based on ''The digital universe in 2020: big data, bigger digital shadows, and biggest growth in the far east'') </a:t>
            </a:r>
            <a:endParaRPr lang="en-US" altLang="ko-KR" b="1" i="0" dirty="0">
              <a:solidFill>
                <a:srgbClr val="00206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510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34" y="2062627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단위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031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900A6-7FE7-4A3A-8CF5-D6318EB2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C67E6F-0EF7-4228-B927-6790C5405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00" t="25505" r="25428" b="22802"/>
          <a:stretch/>
        </p:blipFill>
        <p:spPr>
          <a:xfrm>
            <a:off x="3518263" y="1758270"/>
            <a:ext cx="4284617" cy="39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410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A4D723-D8DB-401D-8B21-31B7793A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7878B5-365D-4F08-85C4-9594771E0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27" t="29955" r="17849" b="11117"/>
          <a:stretch/>
        </p:blipFill>
        <p:spPr>
          <a:xfrm>
            <a:off x="2030819" y="818706"/>
            <a:ext cx="7538484" cy="58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884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D16482-1AAC-4121-BF76-E5F51CA7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BCFF60-ECE7-430F-9C8A-6565161E4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8" t="30961" r="18672" b="11058"/>
          <a:stretch/>
        </p:blipFill>
        <p:spPr>
          <a:xfrm>
            <a:off x="2968245" y="933449"/>
            <a:ext cx="6397137" cy="51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424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8E7C75-2A7F-432C-B41E-6B3D7DFF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DA0B9-CCFE-4716-B9F2-59763B606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3" t="34423" r="15938" b="6731"/>
          <a:stretch/>
        </p:blipFill>
        <p:spPr>
          <a:xfrm>
            <a:off x="3168463" y="1400174"/>
            <a:ext cx="5855074" cy="452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92EAD6-419F-431A-8EEF-C12CF519CAC2}"/>
              </a:ext>
            </a:extLst>
          </p:cNvPr>
          <p:cNvSpPr txBox="1"/>
          <p:nvPr/>
        </p:nvSpPr>
        <p:spPr>
          <a:xfrm>
            <a:off x="4286250" y="571500"/>
            <a:ext cx="22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PCA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profiling</a:t>
            </a:r>
            <a:r>
              <a:rPr lang="ko-KR" altLang="en-US" dirty="0"/>
              <a:t> </a:t>
            </a:r>
            <a:r>
              <a:rPr lang="en-US" altLang="ko-KR" dirty="0"/>
              <a:t>report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615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117D72-CAAE-41A3-AAE5-5F18159F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E62411-3511-4642-B184-EE75529A5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31" t="25770" r="15390" b="8750"/>
          <a:stretch/>
        </p:blipFill>
        <p:spPr>
          <a:xfrm>
            <a:off x="67347" y="1428749"/>
            <a:ext cx="6142953" cy="43508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79B32B-6A27-4841-855D-454AD597A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78" t="34134" r="14063" b="5673"/>
          <a:stretch/>
        </p:blipFill>
        <p:spPr>
          <a:xfrm>
            <a:off x="6096000" y="1615475"/>
            <a:ext cx="5657851" cy="3627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A7C84F-5D5C-4B81-9F3A-143B5129D2E7}"/>
              </a:ext>
            </a:extLst>
          </p:cNvPr>
          <p:cNvSpPr txBox="1"/>
          <p:nvPr/>
        </p:nvSpPr>
        <p:spPr>
          <a:xfrm>
            <a:off x="2057399" y="790023"/>
            <a:ext cx="239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Before featuring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DA82-488C-45EF-B9AC-83E4703FF82D}"/>
              </a:ext>
            </a:extLst>
          </p:cNvPr>
          <p:cNvSpPr txBox="1"/>
          <p:nvPr/>
        </p:nvSpPr>
        <p:spPr>
          <a:xfrm>
            <a:off x="7960301" y="815161"/>
            <a:ext cx="239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After featuring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2897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AC8B2D-8AD2-4D1F-B181-5B6C8AC0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F41F9E-7719-4A27-A7D2-23E0E1118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28" t="28654" r="12032" b="10481"/>
          <a:stretch/>
        </p:blipFill>
        <p:spPr>
          <a:xfrm>
            <a:off x="1714500" y="1479377"/>
            <a:ext cx="8058150" cy="5144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59F94-1772-4AB8-B902-628E3CEC4E88}"/>
              </a:ext>
            </a:extLst>
          </p:cNvPr>
          <p:cNvSpPr txBox="1"/>
          <p:nvPr/>
        </p:nvSpPr>
        <p:spPr>
          <a:xfrm>
            <a:off x="5320654" y="714375"/>
            <a:ext cx="18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PAY_AVR </a:t>
            </a:r>
            <a:r>
              <a:rPr lang="ko-KR" altLang="en-US" dirty="0"/>
              <a:t>을 추가</a:t>
            </a:r>
          </a:p>
        </p:txBody>
      </p:sp>
    </p:spTree>
    <p:extLst>
      <p:ext uri="{BB962C8B-B14F-4D97-AF65-F5344CB8AC3E}">
        <p14:creationId xmlns:p14="http://schemas.microsoft.com/office/powerpoint/2010/main" val="3734312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6B512F-6DE9-4CBE-AF78-3B0999E9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53629E-CBD7-447D-AF53-6B58F1009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78" t="34134" r="14063" b="5673"/>
          <a:stretch/>
        </p:blipFill>
        <p:spPr>
          <a:xfrm>
            <a:off x="2266949" y="1431925"/>
            <a:ext cx="6874343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429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FE459-2C4A-4BB0-9612-CE5400B0343A}"/>
              </a:ext>
            </a:extLst>
          </p:cNvPr>
          <p:cNvSpPr/>
          <p:nvPr/>
        </p:nvSpPr>
        <p:spPr>
          <a:xfrm>
            <a:off x="4870418" y="573239"/>
            <a:ext cx="7321582" cy="605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2060"/>
                </a:solidFill>
                <a:latin typeface="휴먼명조"/>
                <a:ea typeface="휴먼명조"/>
              </a:rPr>
              <a:t>강사 소개</a:t>
            </a:r>
            <a:endParaRPr lang="en-US" altLang="ko-KR" sz="2400" b="1" kern="0" dirty="0">
              <a:solidFill>
                <a:srgbClr val="002060"/>
              </a:solidFill>
              <a:latin typeface="휴먼명조"/>
              <a:ea typeface="휴먼명조"/>
            </a:endParaRPr>
          </a:p>
          <a:p>
            <a:pPr algn="ctr" fontAlgn="base">
              <a:lnSpc>
                <a:spcPct val="160000"/>
              </a:lnSpc>
            </a:pPr>
            <a:endParaRPr lang="en-US" altLang="ko-KR" sz="20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정 준 수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/ </a:t>
            </a:r>
            <a:r>
              <a:rPr lang="en-US" altLang="ko-KR" sz="1600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Ph.D</a:t>
            </a: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 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( heinem@naver.com )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삼성전자 연구원</a:t>
            </a:r>
            <a:endParaRPr lang="en-US" altLang="ko-KR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삼성의료원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삼성생명과학연구소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SDS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정보기술연구소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사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한국인공지능협회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한국소프트웨어산업협회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서울디지털재단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자문위원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한성대학교 교수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겸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전문분야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: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시각 모델링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b="1" kern="0" spc="-3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(ML), RPA  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https://github.com/JSJeong-me/</a:t>
            </a:r>
          </a:p>
        </p:txBody>
      </p:sp>
    </p:spTree>
    <p:extLst>
      <p:ext uri="{BB962C8B-B14F-4D97-AF65-F5344CB8AC3E}">
        <p14:creationId xmlns:p14="http://schemas.microsoft.com/office/powerpoint/2010/main" val="261196104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6981</TotalTime>
  <Words>3304</Words>
  <Application>Microsoft Office PowerPoint</Application>
  <PresentationFormat>와이드스크린</PresentationFormat>
  <Paragraphs>462</Paragraphs>
  <Slides>98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9" baseType="lpstr">
      <vt:lpstr>함초롬바탕</vt:lpstr>
      <vt:lpstr>휴먼명조</vt:lpstr>
      <vt:lpstr>Arial</vt:lpstr>
      <vt:lpstr>Calibri</vt:lpstr>
      <vt:lpstr>Calibri Light</vt:lpstr>
      <vt:lpstr>Courier New</vt:lpstr>
      <vt:lpstr>Times New Roman</vt:lpstr>
      <vt:lpstr>Wingdings</vt:lpstr>
      <vt:lpstr>Wingdings 2</vt:lpstr>
      <vt:lpstr>맑은 고딕</vt:lpstr>
      <vt:lpstr>HDOfficeLightV0</vt:lpstr>
      <vt:lpstr>머신러닝 기반 빅데이터 분석 &amp; 시각화 과정</vt:lpstr>
      <vt:lpstr>PowerPoint 프레젠테이션</vt:lpstr>
      <vt:lpstr>PowerPoint 프레젠테이션</vt:lpstr>
      <vt:lpstr>PowerPoint 프레젠테이션</vt:lpstr>
      <vt:lpstr>머신러닝 vs 딥러닝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Machine Learning vs Deep Learning</vt:lpstr>
      <vt:lpstr>딥러닝 레이어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 Tree – 예측분석 사례</vt:lpstr>
      <vt:lpstr>PowerPoint 프레젠테이션</vt:lpstr>
      <vt:lpstr>PowerPoint 프레젠테이션</vt:lpstr>
      <vt:lpstr>Decision Tree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시각화 - 간단한 그래프 그리기</vt:lpstr>
      <vt:lpstr>데이터 시각화 - 간단한 그래프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시계열 예측 분석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</dc:creator>
  <cp:lastModifiedBy>COM</cp:lastModifiedBy>
  <cp:revision>772</cp:revision>
  <cp:lastPrinted>2017-11-17T18:47:44Z</cp:lastPrinted>
  <dcterms:created xsi:type="dcterms:W3CDTF">2017-02-28T23:32:22Z</dcterms:created>
  <dcterms:modified xsi:type="dcterms:W3CDTF">2021-09-14T08:39:53Z</dcterms:modified>
</cp:coreProperties>
</file>